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3C00-BE26-4FF1-ADF9-B9788075EB4C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29B5-934C-4AC8-A240-73B89ED11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3C00-BE26-4FF1-ADF9-B9788075EB4C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29B5-934C-4AC8-A240-73B89ED11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3C00-BE26-4FF1-ADF9-B9788075EB4C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29B5-934C-4AC8-A240-73B89ED11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3C00-BE26-4FF1-ADF9-B9788075EB4C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29B5-934C-4AC8-A240-73B89ED11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3C00-BE26-4FF1-ADF9-B9788075EB4C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29B5-934C-4AC8-A240-73B89ED11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3C00-BE26-4FF1-ADF9-B9788075EB4C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29B5-934C-4AC8-A240-73B89ED11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3C00-BE26-4FF1-ADF9-B9788075EB4C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29B5-934C-4AC8-A240-73B89ED11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3C00-BE26-4FF1-ADF9-B9788075EB4C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29B5-934C-4AC8-A240-73B89ED11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3C00-BE26-4FF1-ADF9-B9788075EB4C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29B5-934C-4AC8-A240-73B89ED11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3C00-BE26-4FF1-ADF9-B9788075EB4C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29B5-934C-4AC8-A240-73B89ED11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3C00-BE26-4FF1-ADF9-B9788075EB4C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29B5-934C-4AC8-A240-73B89ED112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73C00-BE26-4FF1-ADF9-B9788075EB4C}" type="datetimeFigureOut">
              <a:rPr lang="en-US" smtClean="0"/>
              <a:t>5/6/2011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429B5-934C-4AC8-A240-73B89ED112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\\hillhfs\Teachers$\petereri\My%20Videos\videos\Human%20Bio\cochlea-lg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u="sng" dirty="0" smtClean="0"/>
              <a:t>The Ears: Hearing and Balance</a:t>
            </a:r>
            <a:endParaRPr lang="en-US" dirty="0"/>
          </a:p>
        </p:txBody>
      </p:sp>
      <p:pic>
        <p:nvPicPr>
          <p:cNvPr id="3074" name="Picture 2" descr="http://www.berghuis.co.nz/abiator/weird/e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76400"/>
            <a:ext cx="4152900" cy="4665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866888" cy="6858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Animation of basilar membrane in the cochlea:</a:t>
            </a:r>
            <a:endParaRPr lang="en-US" sz="3200" dirty="0"/>
          </a:p>
        </p:txBody>
      </p:sp>
      <p:pic>
        <p:nvPicPr>
          <p:cNvPr id="3" name="cochlea-l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857250"/>
            <a:ext cx="7493000" cy="561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0"/>
            <a:ext cx="441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/>
              <a:t>Hearing:</a:t>
            </a:r>
          </a:p>
          <a:p>
            <a:pPr lvl="1"/>
            <a:endParaRPr lang="en-US" sz="2400" i="1" dirty="0" smtClean="0"/>
          </a:p>
          <a:p>
            <a:endParaRPr lang="en-US" sz="2400" dirty="0" smtClean="0"/>
          </a:p>
        </p:txBody>
      </p:sp>
      <p:pic>
        <p:nvPicPr>
          <p:cNvPr id="37890" name="Picture 2" descr="C:\Users\Eric\AppData\Local\Microsoft\Windows\Temporary Internet Files\Low\Content.IE5\K1HQKUAR\ch13f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09599"/>
            <a:ext cx="4572000" cy="3640667"/>
          </a:xfrm>
          <a:prstGeom prst="rect">
            <a:avLst/>
          </a:prstGeom>
          <a:noFill/>
        </p:spPr>
      </p:pic>
      <p:pic>
        <p:nvPicPr>
          <p:cNvPr id="1026" name="Picture 2" descr="http://www.unmc.edu/physiology/Mann/pix_4b/hair_ce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9223" y="0"/>
            <a:ext cx="3184777" cy="563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4267200"/>
            <a:ext cx="4876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 smtClean="0"/>
              <a:t>When hair cells in cochlea move, ion channels open and an action potential is created</a:t>
            </a:r>
          </a:p>
          <a:p>
            <a:pPr>
              <a:buFontTx/>
              <a:buChar char="-"/>
            </a:pPr>
            <a:r>
              <a:rPr lang="en-US" sz="2200" dirty="0" smtClean="0"/>
              <a:t>The brain interprets pitch depending on which hair cells are excited.  (usually a mix of several)</a:t>
            </a:r>
          </a:p>
          <a:p>
            <a:pPr>
              <a:buFontTx/>
              <a:buChar char="-"/>
            </a:pPr>
            <a:r>
              <a:rPr lang="en-US" sz="2200" dirty="0" smtClean="0"/>
              <a:t>Loud sound= more cells excited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emusician.com/onstage/technical_features/saywhat_fig2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2000"/>
            <a:ext cx="7010400" cy="3075813"/>
          </a:xfrm>
          <a:prstGeom prst="rect">
            <a:avLst/>
          </a:prstGeom>
          <a:noFill/>
        </p:spPr>
      </p:pic>
      <p:pic>
        <p:nvPicPr>
          <p:cNvPr id="1030" name="Picture 6" descr="http://live.isitesoftware.co.nz/losetheMusic/images/Engstr_m%20ph000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857625"/>
            <a:ext cx="4267200" cy="30003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71600" y="228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Too loud/ too long = hair cells or nerve cells destroyed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1"/>
            <a:ext cx="6781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/>
              <a:t>Equilibrium:</a:t>
            </a:r>
          </a:p>
          <a:p>
            <a:pPr lvl="1"/>
            <a:endParaRPr lang="en-US" sz="2400" i="1" dirty="0" smtClean="0"/>
          </a:p>
          <a:p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66800" y="609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Static equilibrium= not moving= relationship to gravity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990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-Sensed in the 2 chambers of the vestibule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1371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-A gelatin containing </a:t>
            </a:r>
            <a:r>
              <a:rPr lang="en-US" sz="2400" dirty="0" err="1" smtClean="0"/>
              <a:t>otoliths</a:t>
            </a:r>
            <a:r>
              <a:rPr lang="en-US" sz="2400" dirty="0" smtClean="0"/>
              <a:t> (“ear stones”) sits atop hair cells</a:t>
            </a:r>
            <a:endParaRPr lang="en-US" sz="2400" dirty="0"/>
          </a:p>
        </p:txBody>
      </p:sp>
      <p:pic>
        <p:nvPicPr>
          <p:cNvPr id="40962" name="Picture 2" descr="http://media-2.web.britannica.com/eb-media/96/14296-004-75118A1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2667000"/>
            <a:ext cx="8534399" cy="40309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19200" y="17526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-gravity moves the gelatin, stimulating hair cells= send signal to brain.  (may cause righting reflex)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28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Dynamic equilibrium= movement/rotation of head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685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-Sensed in the 3 semicircular canals (3 dimensions)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1066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-relies on the motion of fluid in the canals</a:t>
            </a:r>
            <a:endParaRPr lang="en-US" sz="2400" dirty="0"/>
          </a:p>
        </p:txBody>
      </p:sp>
      <p:pic>
        <p:nvPicPr>
          <p:cNvPr id="41988" name="Picture 4" descr="http://www.colorado.edu/intphys/Class/IPHY3430-200/image/10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0"/>
            <a:ext cx="7696200" cy="4381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19200" y="1447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-fluid pushes on a jelly like “float” sitting atop hair cells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1828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-these sit at the base of each canal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304800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/>
              <a:t>External ear-</a:t>
            </a:r>
            <a:r>
              <a:rPr lang="en-US" sz="3200" dirty="0" smtClean="0"/>
              <a:t> 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err="1" smtClean="0"/>
              <a:t>Pinna</a:t>
            </a:r>
            <a:r>
              <a:rPr lang="en-US" sz="2400" dirty="0" smtClean="0"/>
              <a:t> (auricle) and acoustic </a:t>
            </a:r>
            <a:r>
              <a:rPr lang="en-US" sz="2400" dirty="0" err="1" smtClean="0"/>
              <a:t>meatus</a:t>
            </a:r>
            <a:r>
              <a:rPr lang="en-US" sz="2400" dirty="0" smtClean="0"/>
              <a:t> (ear canal) funnel sound to the tympanic membrane (eardrum)</a:t>
            </a:r>
          </a:p>
        </p:txBody>
      </p:sp>
      <p:pic>
        <p:nvPicPr>
          <p:cNvPr id="2052" name="Picture 4" descr="http://www.hearingclinic.net.au/mhc/images/ear_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971800"/>
            <a:ext cx="6305416" cy="3647124"/>
          </a:xfrm>
          <a:prstGeom prst="rect">
            <a:avLst/>
          </a:prstGeom>
          <a:noFill/>
        </p:spPr>
      </p:pic>
      <p:pic>
        <p:nvPicPr>
          <p:cNvPr id="2050" name="Picture 2" descr="http://1000terriblethings.files.wordpress.com/2009/09/earwax_on_swa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8405" y="1600200"/>
            <a:ext cx="1645595" cy="2667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24200" y="16002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400" dirty="0" err="1" smtClean="0"/>
              <a:t>Cerumen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19812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(earwax) protects from drying, bacteria, fungi</a:t>
            </a:r>
            <a:endParaRPr lang="en-US" sz="2400" dirty="0"/>
          </a:p>
        </p:txBody>
      </p:sp>
      <p:pic>
        <p:nvPicPr>
          <p:cNvPr id="4098" name="Picture 2" descr="http://www.damninteresting.com/wp-content/spiderine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876800"/>
            <a:ext cx="1905000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hearingclinic.net.au/mhc/images/ear_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208" y="685800"/>
            <a:ext cx="8299630" cy="4800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1447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(Auricle)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438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(External Auditory </a:t>
            </a:r>
            <a:r>
              <a:rPr lang="en-US" dirty="0" err="1" smtClean="0"/>
              <a:t>Meatus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228600"/>
            <a:ext cx="4038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/>
              <a:t>Middle ear:</a:t>
            </a:r>
          </a:p>
          <a:p>
            <a:pPr>
              <a:buFontTx/>
              <a:buChar char="-"/>
            </a:pPr>
            <a:r>
              <a:rPr lang="en-US" sz="2400" u="sng" dirty="0" smtClean="0"/>
              <a:t>3 </a:t>
            </a:r>
            <a:r>
              <a:rPr lang="en-US" sz="2400" u="sng" dirty="0" err="1" smtClean="0"/>
              <a:t>ossicles</a:t>
            </a:r>
            <a:r>
              <a:rPr lang="en-US" sz="2400" u="sng" dirty="0" smtClean="0"/>
              <a:t> </a:t>
            </a:r>
            <a:r>
              <a:rPr lang="en-US" sz="2400" dirty="0" smtClean="0"/>
              <a:t>conduct sound vibrations: </a:t>
            </a:r>
          </a:p>
          <a:p>
            <a:pPr lvl="1">
              <a:buFontTx/>
              <a:buChar char="-"/>
            </a:pPr>
            <a:r>
              <a:rPr lang="en-US" sz="2400" dirty="0" smtClean="0"/>
              <a:t>hammer (</a:t>
            </a:r>
            <a:r>
              <a:rPr lang="en-US" sz="2400" i="1" dirty="0" err="1" smtClean="0"/>
              <a:t>malleus</a:t>
            </a:r>
            <a:r>
              <a:rPr lang="en-US" sz="2400" i="1" dirty="0" smtClean="0"/>
              <a:t>)</a:t>
            </a:r>
          </a:p>
          <a:p>
            <a:pPr lvl="1">
              <a:buFontTx/>
              <a:buChar char="-"/>
            </a:pPr>
            <a:r>
              <a:rPr lang="en-US" sz="2400" dirty="0" smtClean="0"/>
              <a:t>anvil (</a:t>
            </a:r>
            <a:r>
              <a:rPr lang="en-US" sz="2400" i="1" dirty="0" err="1" smtClean="0"/>
              <a:t>incus</a:t>
            </a:r>
            <a:r>
              <a:rPr lang="en-US" sz="2400" i="1" dirty="0" smtClean="0"/>
              <a:t>)</a:t>
            </a:r>
          </a:p>
          <a:p>
            <a:pPr lvl="1">
              <a:buFontTx/>
              <a:buChar char="-"/>
            </a:pPr>
            <a:r>
              <a:rPr lang="en-US" sz="2400" dirty="0" smtClean="0"/>
              <a:t>stirrup </a:t>
            </a:r>
            <a:r>
              <a:rPr lang="en-US" sz="2400" i="1" dirty="0" smtClean="0"/>
              <a:t>(stapes)</a:t>
            </a:r>
          </a:p>
          <a:p>
            <a:pPr lvl="1"/>
            <a:endParaRPr lang="en-US" sz="2400" i="1" dirty="0" smtClean="0"/>
          </a:p>
          <a:p>
            <a:endParaRPr lang="en-US" sz="2400" dirty="0" smtClean="0"/>
          </a:p>
        </p:txBody>
      </p:sp>
      <p:grpSp>
        <p:nvGrpSpPr>
          <p:cNvPr id="2" name="Group 8"/>
          <p:cNvGrpSpPr/>
          <p:nvPr/>
        </p:nvGrpSpPr>
        <p:grpSpPr>
          <a:xfrm>
            <a:off x="1066800" y="2895600"/>
            <a:ext cx="8077200" cy="3200400"/>
            <a:chOff x="1066800" y="2895600"/>
            <a:chExt cx="8077200" cy="3200400"/>
          </a:xfrm>
        </p:grpSpPr>
        <p:pic>
          <p:nvPicPr>
            <p:cNvPr id="1028" name="Picture 4" descr="http://myhealth.centrahealth.com/library/healthguide/en-us/images/media/medical/hw/h9991410_00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36720" y="2895600"/>
              <a:ext cx="4907280" cy="32004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1066800" y="3810000"/>
              <a:ext cx="3124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Char char="-"/>
              </a:pPr>
              <a:r>
                <a:rPr lang="en-US" sz="2400" u="sng" dirty="0" smtClean="0"/>
                <a:t>Eustachian tube </a:t>
              </a:r>
              <a:r>
                <a:rPr lang="en-US" sz="2400" dirty="0" smtClean="0"/>
                <a:t>connects to throat and regulates air pressure for proper hearing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3733800" y="4114800"/>
              <a:ext cx="914400" cy="533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6" descr="http://www.psywww.com/intropsych/ch04_senses/04ossic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5691" y="381000"/>
            <a:ext cx="3657601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228600"/>
            <a:ext cx="441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/>
              <a:t>Inner ear:</a:t>
            </a:r>
            <a:r>
              <a:rPr lang="en-US" sz="2400" b="1" u="sng" dirty="0" smtClean="0"/>
              <a:t> (the labyrinth)</a:t>
            </a:r>
            <a:endParaRPr lang="en-US" sz="3200" b="1" u="sng" dirty="0" smtClean="0"/>
          </a:p>
          <a:p>
            <a:pPr lvl="1"/>
            <a:endParaRPr lang="en-US" sz="2400" i="1" dirty="0" smtClean="0"/>
          </a:p>
          <a:p>
            <a:endParaRPr lang="en-US" sz="2400" dirty="0" smtClean="0"/>
          </a:p>
        </p:txBody>
      </p:sp>
      <p:pic>
        <p:nvPicPr>
          <p:cNvPr id="32770" name="Picture 2" descr="http://drharris.ucsd.edu/Portals/0/inner%20ear%20det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38200"/>
            <a:ext cx="4648200" cy="3283252"/>
          </a:xfrm>
          <a:prstGeom prst="rect">
            <a:avLst/>
          </a:prstGeom>
          <a:noFill/>
        </p:spPr>
      </p:pic>
      <p:grpSp>
        <p:nvGrpSpPr>
          <p:cNvPr id="2" name="Group 5"/>
          <p:cNvGrpSpPr/>
          <p:nvPr/>
        </p:nvGrpSpPr>
        <p:grpSpPr>
          <a:xfrm>
            <a:off x="1143000" y="4114800"/>
            <a:ext cx="7010400" cy="2460724"/>
            <a:chOff x="1143000" y="4114800"/>
            <a:chExt cx="7010400" cy="2460724"/>
          </a:xfrm>
        </p:grpSpPr>
        <p:sp>
          <p:nvSpPr>
            <p:cNvPr id="8" name="TextBox 7"/>
            <p:cNvSpPr txBox="1"/>
            <p:nvPr/>
          </p:nvSpPr>
          <p:spPr>
            <a:xfrm>
              <a:off x="1143000" y="4267200"/>
              <a:ext cx="35814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Courier New" pitchFamily="49" charset="0"/>
                <a:buChar char="o"/>
              </a:pPr>
              <a:r>
                <a:rPr lang="en-US" sz="2400" u="sng" dirty="0" smtClean="0"/>
                <a:t>Cochlea-</a:t>
              </a:r>
              <a:r>
                <a:rPr lang="en-US" sz="2400" dirty="0" smtClean="0"/>
                <a:t>  Snail shaped hearing organ.  Vibrations enter through the oval window.  Hair cells on the Organ of </a:t>
              </a:r>
              <a:r>
                <a:rPr lang="en-US" sz="2400" dirty="0" err="1" smtClean="0"/>
                <a:t>Corti</a:t>
              </a:r>
              <a:r>
                <a:rPr lang="en-US" sz="2400" dirty="0" smtClean="0"/>
                <a:t> vibrate to different pitches. </a:t>
              </a:r>
            </a:p>
          </p:txBody>
        </p:sp>
        <p:pic>
          <p:nvPicPr>
            <p:cNvPr id="32772" name="Picture 4" descr="http://www.biomedillustrated.com/cochle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00" y="4114800"/>
              <a:ext cx="2819400" cy="239250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228600"/>
            <a:ext cx="441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/>
              <a:t>Inner ear:</a:t>
            </a:r>
            <a:r>
              <a:rPr lang="en-US" sz="2400" b="1" u="sng" dirty="0" smtClean="0"/>
              <a:t> (the labyrinth)</a:t>
            </a:r>
            <a:endParaRPr lang="en-US" sz="3200" b="1" u="sng" dirty="0" smtClean="0"/>
          </a:p>
          <a:p>
            <a:pPr lvl="1"/>
            <a:endParaRPr lang="en-US" sz="2400" i="1" dirty="0" smtClean="0"/>
          </a:p>
          <a:p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066800" y="8382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400" u="sng" dirty="0" smtClean="0"/>
              <a:t>Vestibule-</a:t>
            </a:r>
            <a:r>
              <a:rPr lang="en-US" sz="2400" dirty="0" smtClean="0"/>
              <a:t>  Central fluid filled, 2 chambered cavity.  Senses position relative to gravity.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47244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400" u="sng" dirty="0" smtClean="0"/>
              <a:t>Semicircular canals-</a:t>
            </a:r>
            <a:r>
              <a:rPr lang="en-US" sz="2400" dirty="0" smtClean="0"/>
              <a:t>  3 canals.  One for each plane of 3 dimensional space.  It senses movement in each direction.</a:t>
            </a:r>
          </a:p>
        </p:txBody>
      </p:sp>
      <p:pic>
        <p:nvPicPr>
          <p:cNvPr id="1026" name="Picture 2" descr="http://content.answers.com/main/content/img/McGrawHill/Encyclopedia/images/CE757803FG00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14000"/>
            <a:ext cx="2571750" cy="321975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5410200" y="1219200"/>
            <a:ext cx="121920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410200" y="1219200"/>
            <a:ext cx="10668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iupucanatomy.com/images/Picture%20140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1514" y="3505200"/>
            <a:ext cx="3882486" cy="2879725"/>
          </a:xfrm>
          <a:prstGeom prst="rect">
            <a:avLst/>
          </a:prstGeom>
          <a:noFill/>
        </p:spPr>
      </p:pic>
      <p:pic>
        <p:nvPicPr>
          <p:cNvPr id="33794" name="Picture 2" descr="http://www.americanflyers.net/aviationlibrary/pilots_handbook/images/chapter_15_img_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057401"/>
            <a:ext cx="5432643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3048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400" dirty="0" smtClean="0"/>
              <a:t> The cochlear nerve and vestibular nerves combine to form the auditory nerve which carries info to the brain.</a:t>
            </a:r>
          </a:p>
        </p:txBody>
      </p:sp>
      <p:pic>
        <p:nvPicPr>
          <p:cNvPr id="34820" name="Picture 4" descr="http://www.capitalhealth.ca/NR/rdonlyres/e25cih7zq2gogghqmfa6pm5b2pavlokey2gl44rldcx2g56j2uc44slz4jjpzllefkajgfjzkusjgl/e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4676775" cy="3751292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rot="5400000">
            <a:off x="4914900" y="1714500"/>
            <a:ext cx="1600200" cy="762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498080" cy="914400"/>
          </a:xfrm>
        </p:spPr>
        <p:txBody>
          <a:bodyPr/>
          <a:lstStyle/>
          <a:p>
            <a:r>
              <a:rPr lang="en-US" dirty="0" smtClean="0"/>
              <a:t>Mechanoreceptors-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762000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-Both hearing and equilibrium (balance) rely on mechanoreceptors.  </a:t>
            </a:r>
          </a:p>
          <a:p>
            <a:r>
              <a:rPr lang="en-US" sz="2200" dirty="0" smtClean="0"/>
              <a:t>-Mechanoreceptors respond to physical movement.  </a:t>
            </a:r>
          </a:p>
          <a:p>
            <a:r>
              <a:rPr lang="en-US" sz="2200" dirty="0" smtClean="0"/>
              <a:t>-In the ear they are “hair cells”.</a:t>
            </a:r>
          </a:p>
          <a:p>
            <a:endParaRPr lang="en-US" sz="2400" dirty="0" smtClean="0"/>
          </a:p>
        </p:txBody>
      </p:sp>
      <p:pic>
        <p:nvPicPr>
          <p:cNvPr id="1030" name="Picture 6" descr="http://www.advancedhearingaidclinic.com/images/tinnitus/hair_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460500"/>
            <a:ext cx="2100943" cy="2451100"/>
          </a:xfrm>
          <a:prstGeom prst="rect">
            <a:avLst/>
          </a:prstGeom>
          <a:noFill/>
        </p:spPr>
      </p:pic>
      <p:pic>
        <p:nvPicPr>
          <p:cNvPr id="1034" name="Picture 10" descr="http://www.nlm.nih.gov/medlineplus/ency/images/ency/fullsize/197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514600"/>
            <a:ext cx="4191000" cy="3352800"/>
          </a:xfrm>
          <a:prstGeom prst="rect">
            <a:avLst/>
          </a:prstGeom>
          <a:noFill/>
        </p:spPr>
      </p:pic>
      <p:pic>
        <p:nvPicPr>
          <p:cNvPr id="1036" name="Picture 12" descr="http://www.colorado.edu/intphys/Class/IPHY3430-200/image/10-23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038600"/>
            <a:ext cx="3200400" cy="2457987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/>
          <p:nvPr/>
        </p:nvCxnSpPr>
        <p:spPr>
          <a:xfrm flipV="1">
            <a:off x="4876800" y="1981200"/>
            <a:ext cx="2590800" cy="76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4572000" y="2362200"/>
            <a:ext cx="2971800" cy="2362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3276600" y="2743200"/>
            <a:ext cx="2286000" cy="914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0"/>
            <a:ext cx="441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/>
              <a:t>Hearing:</a:t>
            </a:r>
          </a:p>
          <a:p>
            <a:pPr lvl="1"/>
            <a:endParaRPr lang="en-US" sz="2400" i="1" dirty="0" smtClean="0"/>
          </a:p>
          <a:p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295400" y="4734342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 smtClean="0"/>
              <a:t>The membrane is thin at the beginning and thicker towards the end.</a:t>
            </a:r>
          </a:p>
        </p:txBody>
      </p:sp>
      <p:pic>
        <p:nvPicPr>
          <p:cNvPr id="1026" name="Picture 2" descr="http://www.udel.edu/biology/Wags/histopage/wagnerart/coloredempage/organofcor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85800"/>
            <a:ext cx="3200400" cy="32004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2362200" y="1676400"/>
            <a:ext cx="1143000" cy="9906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1866900" y="3009900"/>
            <a:ext cx="1371600" cy="685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organ of Cor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0600"/>
            <a:ext cx="4231296" cy="2514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95400" y="40386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200" dirty="0" smtClean="0"/>
              <a:t>Organ of </a:t>
            </a:r>
            <a:r>
              <a:rPr lang="en-US" sz="2200" dirty="0" err="1" smtClean="0"/>
              <a:t>corti</a:t>
            </a:r>
            <a:r>
              <a:rPr lang="en-US" sz="2200" dirty="0" smtClean="0"/>
              <a:t> (in the cochlea):  row of hair cells along a membrane.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5410200"/>
            <a:ext cx="7696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-High pitch= vibrates thin membrane  low pitch = vibrate thick membrane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</Words>
  <Application>Microsoft Office PowerPoint</Application>
  <PresentationFormat>On-screen Show (4:3)</PresentationFormat>
  <Paragraphs>43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The Ears: Hearing and Balance</vt:lpstr>
      <vt:lpstr>Slide 2</vt:lpstr>
      <vt:lpstr>Slide 3</vt:lpstr>
      <vt:lpstr>Slide 4</vt:lpstr>
      <vt:lpstr>Slide 5</vt:lpstr>
      <vt:lpstr>Slide 6</vt:lpstr>
      <vt:lpstr>Slide 7</vt:lpstr>
      <vt:lpstr>Mechanoreceptors-</vt:lpstr>
      <vt:lpstr>Slide 9</vt:lpstr>
      <vt:lpstr>Animation of basilar membrane in the cochlea:</vt:lpstr>
      <vt:lpstr>Slide 11</vt:lpstr>
      <vt:lpstr>Slide 12</vt:lpstr>
      <vt:lpstr>Slide 13</vt:lpstr>
      <vt:lpstr>Slide 14</vt:lpstr>
    </vt:vector>
  </TitlesOfParts>
  <Company>Hillsboro School Distreict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Ears: Hearing and Balance</dc:title>
  <dc:creator>petereri</dc:creator>
  <cp:lastModifiedBy>petereri</cp:lastModifiedBy>
  <cp:revision>1</cp:revision>
  <dcterms:created xsi:type="dcterms:W3CDTF">2011-05-06T21:10:39Z</dcterms:created>
  <dcterms:modified xsi:type="dcterms:W3CDTF">2011-05-06T21:11:22Z</dcterms:modified>
</cp:coreProperties>
</file>