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5B571B9-C9C7-472F-9492-41AC9953447D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2994859-EB42-41E2-B7E1-94F5A58BDF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EA372C-A0E2-4BEA-AA51-CD784A29B18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5054C-2155-43CD-93F5-7DC44E45FB9A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3EE3-C235-4C2B-A6E6-A723FFFA3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5CB5F-4703-4893-9CCA-85117583CC74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963D-68D7-4EE4-A742-2F02CC25A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E17CA-0200-4000-88A3-227BCE7C828E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B2AE-9F89-4419-844C-A1DFDCFDE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F3213-19AF-4FDA-9B12-78ED69927B15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48FB9-130A-4D10-9AE4-C4DB5DF7C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30B94-33B2-4391-97D6-6BAC2EF3781F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70D77-0807-498B-A34B-614A1B0FA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E3C7F-7CB1-4B56-A3FD-DBF283735B48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C1B1-C430-4449-A691-1EF36F122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2FD8B-572C-4AC9-9CDD-228B00A25F84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7414F-2F49-48B8-BB80-57621B49D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14889-2040-4579-8F2F-6D34E8DAE50C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01DBE-E1CC-41CF-9959-2DFDA01F0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794C90-E7DB-40AF-82FB-A21ED9BFC8FD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A845B-B823-45F3-B2CB-1FED73377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880E4-2D10-44A6-8F2F-89113CE2B7F4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12E35-5A1F-4790-8378-D1ABFC3C9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3050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D4C9F-5CF1-40CA-A715-BB6BB2BA3410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9619B-770A-4648-AE3A-815269537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C4C72AA0-5834-41D9-BEEB-509604C0B90A}" type="datetimeFigureOut">
              <a:rPr lang="en-US"/>
              <a:pPr/>
              <a:t>10/27/2010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BCD885CB-A319-453D-8D62-794B0E4A26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7" r:id="rId9"/>
    <p:sldLayoutId id="2147483755" r:id="rId10"/>
    <p:sldLayoutId id="214748375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u="sng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Integumentary</a:t>
            </a:r>
            <a:r>
              <a:rPr sz="5400" u="sng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System (Ch. 6)</a:t>
            </a:r>
            <a:endParaRPr sz="5400" u="sng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838200"/>
            <a:ext cx="6400800" cy="609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dirty="0" smtClean="0"/>
              <a:t>Includes:	Skin, hair, and nails</a:t>
            </a:r>
          </a:p>
        </p:txBody>
      </p:sp>
      <p:pic>
        <p:nvPicPr>
          <p:cNvPr id="3076" name="Picture 2" descr="http://www.nlm.nih.gov/medlineplus/ency/images/ency/fullsize/19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08238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1447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Called the “</a:t>
            </a:r>
            <a:r>
              <a:rPr lang="en-US" sz="3000" kern="0" dirty="0" err="1" smtClean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cutaneous</a:t>
            </a:r>
            <a:r>
              <a:rPr lang="en-US" sz="3000" kern="0" dirty="0" smtClean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” membrane, it’s the largest organ.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229600" cy="22098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b="1" dirty="0" smtClean="0"/>
              <a:t>Hypodermis- </a:t>
            </a:r>
            <a:r>
              <a:rPr lang="en-US" dirty="0" smtClean="0"/>
              <a:t>sometimes called “subcutaneous”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may contain: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600" dirty="0" smtClean="0"/>
              <a:t> loose connective tissue connecting to muscle or bone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dirty="0" smtClean="0"/>
              <a:t>adipose tissue for fat storage</a:t>
            </a:r>
            <a:endParaRPr lang="en-US" sz="2600" dirty="0" smtClean="0"/>
          </a:p>
          <a:p>
            <a:pPr lvl="1" eaLnBrk="1" hangingPunct="1">
              <a:spcBef>
                <a:spcPct val="0"/>
              </a:spcBef>
              <a:buNone/>
            </a:pPr>
            <a:r>
              <a:rPr lang="en-US" sz="2800" dirty="0" smtClean="0"/>
              <a:t>			</a:t>
            </a:r>
          </a:p>
          <a:p>
            <a:pPr lvl="1" eaLnBrk="1" hangingPunct="1">
              <a:spcBef>
                <a:spcPct val="0"/>
              </a:spcBef>
            </a:pPr>
            <a:endParaRPr lang="en-US" sz="2800" dirty="0" smtClean="0"/>
          </a:p>
          <a:p>
            <a:pPr marL="0" indent="-273050" eaLnBrk="1" hangingPunct="1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12291" name="Picture 2" descr="http://www.maharshiclinic.com/images/hypoderm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86401" cy="29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graphics8.nytimes.com/images/2007/08/01/health/adam/1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524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790700" y="3924300"/>
            <a:ext cx="533400" cy="457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Thick </a:t>
            </a:r>
            <a:r>
              <a:rPr lang="en-US" dirty="0" smtClean="0"/>
              <a:t>vs. </a:t>
            </a:r>
            <a:r>
              <a:rPr lang="en-US" dirty="0" smtClean="0"/>
              <a:t>Thin </a:t>
            </a:r>
            <a:r>
              <a:rPr lang="en-US" dirty="0" smtClean="0"/>
              <a:t>Skin</a:t>
            </a:r>
            <a:endParaRPr lang="en-US" dirty="0"/>
          </a:p>
        </p:txBody>
      </p:sp>
      <p:pic>
        <p:nvPicPr>
          <p:cNvPr id="1026" name="Picture 2" descr="\\hillhfs\Teachers$\petereri\my documents\human bio\skin\integumentary\2010_10_27\skin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395152" cy="4505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19200"/>
            <a:ext cx="190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+mn-lt"/>
              </a:rPr>
              <a:t>Thick: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Palms and soles of feet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No hair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Friction ridges (finger prints)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Only </a:t>
            </a:r>
            <a:r>
              <a:rPr lang="en-US" sz="2000" b="1" dirty="0" smtClean="0">
                <a:latin typeface="+mn-lt"/>
              </a:rPr>
              <a:t>epidermis</a:t>
            </a:r>
            <a:r>
              <a:rPr lang="en-US" sz="2000" dirty="0" smtClean="0">
                <a:latin typeface="+mn-lt"/>
              </a:rPr>
              <a:t> is thicker</a:t>
            </a:r>
          </a:p>
          <a:p>
            <a:endParaRPr lang="en-US" sz="2000" u="sng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2954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+mn-lt"/>
              </a:rPr>
              <a:t>Thin: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Covers vast majority of the body</a:t>
            </a:r>
          </a:p>
          <a:p>
            <a:endParaRPr lang="en-US" sz="2000" u="sng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086100" y="12573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991100" y="1181100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838200"/>
            <a:ext cx="8331200" cy="2305050"/>
            <a:chOff x="381000" y="838200"/>
            <a:chExt cx="8331200" cy="2305050"/>
          </a:xfrm>
        </p:grpSpPr>
        <p:pic>
          <p:nvPicPr>
            <p:cNvPr id="4102" name="Picture 2" descr="http://www.a4we.org/uploadedImages/Resource_Center/Library/water_loss/fire%20hydrant%20flu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838200"/>
              <a:ext cx="3073400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Content Placeholder 2"/>
            <p:cNvSpPr txBox="1">
              <a:spLocks/>
            </p:cNvSpPr>
            <p:nvPr/>
          </p:nvSpPr>
          <p:spPr bwMode="auto">
            <a:xfrm>
              <a:off x="381000" y="1066800"/>
              <a:ext cx="8305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239713" indent="-514350">
                <a:buClr>
                  <a:schemeClr val="accent1"/>
                </a:buClr>
                <a:buSzPct val="80000"/>
                <a:buFont typeface="Candara" pitchFamily="34" charset="0"/>
                <a:buAutoNum type="arabicPeriod"/>
              </a:pPr>
              <a:r>
                <a:rPr lang="en-US" sz="3200">
                  <a:latin typeface="Candara" pitchFamily="34" charset="0"/>
                </a:rPr>
                <a:t>-prevent excess water loss</a:t>
              </a:r>
            </a:p>
            <a:p>
              <a:pPr marL="239713" indent="-5143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2800">
                <a:latin typeface="Candar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u="sng">
                <a:solidFill>
                  <a:schemeClr val="tx2">
                    <a:shade val="85000"/>
                    <a:satMod val="150000"/>
                  </a:schemeClr>
                </a:solidFill>
              </a:rPr>
              <a:t>Functions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 of skin: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4800600" cy="16002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 startAt="2"/>
            </a:pPr>
            <a:r>
              <a:rPr lang="en-US" sz="3200" smtClean="0"/>
              <a:t>- protective barrier from microorganisms and UV radiation</a:t>
            </a:r>
          </a:p>
          <a:p>
            <a:pPr marL="239713" indent="-514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4342" name="Picture 6" descr="http://www.hirestation.co.uk/images/Barrier-System---Probarr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4038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4800600" cy="16002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 startAt="4"/>
            </a:pPr>
            <a:r>
              <a:rPr lang="en-US" sz="3200" smtClean="0"/>
              <a:t>-regulation of body temperature (sweat or goose bumps)</a:t>
            </a:r>
            <a:endParaRPr 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8610600" cy="2532063"/>
            <a:chOff x="381000" y="1066800"/>
            <a:chExt cx="8458200" cy="1922400"/>
          </a:xfrm>
        </p:grpSpPr>
        <p:sp>
          <p:nvSpPr>
            <p:cNvPr id="5125" name="Content Placeholder 2"/>
            <p:cNvSpPr txBox="1">
              <a:spLocks/>
            </p:cNvSpPr>
            <p:nvPr/>
          </p:nvSpPr>
          <p:spPr bwMode="auto">
            <a:xfrm>
              <a:off x="381000" y="1066800"/>
              <a:ext cx="5258306" cy="121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239713" indent="-514350">
                <a:buClr>
                  <a:schemeClr val="accent1"/>
                </a:buClr>
                <a:buSzPct val="80000"/>
                <a:buFont typeface="Candara" pitchFamily="34" charset="0"/>
                <a:buAutoNum type="arabicPeriod" startAt="3"/>
              </a:pPr>
              <a:r>
                <a:rPr lang="en-US" sz="3200" dirty="0">
                  <a:latin typeface="Candara" pitchFamily="34" charset="0"/>
                </a:rPr>
                <a:t>-production of vitamin D </a:t>
              </a:r>
              <a:r>
                <a:rPr lang="en-US" sz="3200" dirty="0" smtClean="0">
                  <a:latin typeface="Candara" pitchFamily="34" charset="0"/>
                </a:rPr>
                <a:t>(needs </a:t>
              </a:r>
              <a:r>
                <a:rPr lang="en-US" sz="3200" dirty="0">
                  <a:latin typeface="Candara" pitchFamily="34" charset="0"/>
                </a:rPr>
                <a:t>sunlight)</a:t>
              </a:r>
            </a:p>
            <a:p>
              <a:pPr marL="239713" indent="-5143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2800" dirty="0">
                <a:latin typeface="Candara" pitchFamily="34" charset="0"/>
              </a:endParaRPr>
            </a:p>
          </p:txBody>
        </p:sp>
        <p:pic>
          <p:nvPicPr>
            <p:cNvPr id="5126" name="Picture 2" descr="http://topnews.in/healthcare/sites/default/files/Vitamin-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1066800"/>
              <a:ext cx="3657600" cy="19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4" descr="http://i.ehow.com/images/GlobalPhoto/Articles/4853542/141441-mai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304800"/>
            <a:ext cx="6858000" cy="2546350"/>
            <a:chOff x="381000" y="391026"/>
            <a:chExt cx="6858000" cy="2880732"/>
          </a:xfrm>
        </p:grpSpPr>
        <p:sp>
          <p:nvSpPr>
            <p:cNvPr id="6150" name="Content Placeholder 2"/>
            <p:cNvSpPr txBox="1">
              <a:spLocks/>
            </p:cNvSpPr>
            <p:nvPr/>
          </p:nvSpPr>
          <p:spPr bwMode="auto">
            <a:xfrm>
              <a:off x="381000" y="563439"/>
              <a:ext cx="5257800" cy="121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239713" indent="-514350">
                <a:buClr>
                  <a:schemeClr val="accent1"/>
                </a:buClr>
                <a:buSzPct val="80000"/>
                <a:buFont typeface="Candara" pitchFamily="34" charset="0"/>
                <a:buAutoNum type="arabicPeriod" startAt="5"/>
              </a:pPr>
              <a:r>
                <a:rPr lang="en-US" sz="3200">
                  <a:latin typeface="Candara" pitchFamily="34" charset="0"/>
                </a:rPr>
                <a:t>-excretion of waste (sweat)</a:t>
              </a:r>
            </a:p>
            <a:p>
              <a:pPr marL="239713" indent="-5143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2800">
                <a:latin typeface="Candara" pitchFamily="34" charset="0"/>
              </a:endParaRPr>
            </a:p>
          </p:txBody>
        </p:sp>
        <p:pic>
          <p:nvPicPr>
            <p:cNvPr id="6151" name="Picture 2" descr="http://www.toonpool.com/user/647/files/thin_sweaty_man_5778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391026"/>
              <a:ext cx="2362200" cy="288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4800600" cy="16002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 startAt="6"/>
            </a:pPr>
            <a:r>
              <a:rPr lang="en-US" sz="3200" smtClean="0"/>
              <a:t>-sensation of the environment</a:t>
            </a:r>
            <a:endParaRPr lang="en-US" smtClean="0"/>
          </a:p>
        </p:txBody>
      </p:sp>
      <p:pic>
        <p:nvPicPr>
          <p:cNvPr id="16388" name="Picture 4" descr="http://www.eventective.com/photo/22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3373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56388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39713" indent="-514350">
              <a:buClr>
                <a:schemeClr val="accent1"/>
              </a:buClr>
              <a:buSzPct val="80000"/>
              <a:buFont typeface="Candara" pitchFamily="34" charset="0"/>
              <a:buAutoNum type="arabicPeriod" startAt="7"/>
            </a:pPr>
            <a:r>
              <a:rPr lang="en-US" sz="3200">
                <a:latin typeface="Candara" pitchFamily="34" charset="0"/>
              </a:rPr>
              <a:t>-immune response</a:t>
            </a:r>
            <a:endParaRPr lang="en-US" sz="28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u="sng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 of skin: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3200" dirty="0">
                <a:latin typeface="Candara" pitchFamily="34" charset="0"/>
              </a:rPr>
              <a:t>-contains all 4 tissue types! (can you name them?)</a:t>
            </a:r>
          </a:p>
          <a:p>
            <a:r>
              <a:rPr lang="en-US" sz="3200" dirty="0" smtClean="0">
                <a:latin typeface="Candara" pitchFamily="34" charset="0"/>
              </a:rPr>
              <a:t>                                                -3 main layers:</a:t>
            </a:r>
            <a:endParaRPr lang="en-US" sz="3200" dirty="0">
              <a:latin typeface="Candara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dirty="0">
              <a:latin typeface="Candara" pitchFamily="34" charset="0"/>
            </a:endParaRPr>
          </a:p>
        </p:txBody>
      </p:sp>
      <p:pic>
        <p:nvPicPr>
          <p:cNvPr id="7172" name="Picture 2" descr="http://www.nlm.nih.gov/medlineplus/ency/images/ency/fullsize/19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981200"/>
            <a:ext cx="5810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Brace 11"/>
          <p:cNvSpPr/>
          <p:nvPr/>
        </p:nvSpPr>
        <p:spPr>
          <a:xfrm>
            <a:off x="5334000" y="2743200"/>
            <a:ext cx="457200" cy="457200"/>
          </a:xfrm>
          <a:prstGeom prst="rightBrace">
            <a:avLst>
              <a:gd name="adj1" fmla="val 37500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334000" y="3276600"/>
            <a:ext cx="457200" cy="1143000"/>
          </a:xfrm>
          <a:prstGeom prst="rightBrace">
            <a:avLst>
              <a:gd name="adj1" fmla="val 37500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334000" y="4495800"/>
            <a:ext cx="457200" cy="685800"/>
          </a:xfrm>
          <a:prstGeom prst="rightBrace">
            <a:avLst>
              <a:gd name="adj1" fmla="val 37500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27432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ndara" pitchFamily="34" charset="0"/>
              </a:rPr>
              <a:t>Epidermis</a:t>
            </a:r>
            <a:r>
              <a:rPr lang="en-US" sz="2400">
                <a:latin typeface="Candara" pitchFamily="34" charset="0"/>
              </a:rPr>
              <a:t>	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3581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ndara" pitchFamily="34" charset="0"/>
              </a:rPr>
              <a:t>Dermis</a:t>
            </a:r>
            <a:r>
              <a:rPr lang="en-US" sz="2400">
                <a:latin typeface="Candara" pitchFamily="34" charset="0"/>
              </a:rPr>
              <a:t>	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1200" y="45720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ndara" pitchFamily="34" charset="0"/>
              </a:rPr>
              <a:t>Hypodermis</a:t>
            </a:r>
            <a:r>
              <a:rPr lang="en-US" sz="2400">
                <a:latin typeface="Candar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b="1" dirty="0" smtClean="0"/>
              <a:t>Epidermis- </a:t>
            </a:r>
            <a:r>
              <a:rPr lang="en-US" dirty="0" smtClean="0"/>
              <a:t>several layers of epithelium called “strata”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400" i="1" dirty="0"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corneum</a:t>
            </a:r>
            <a:r>
              <a:rPr lang="en-US" sz="2400" i="1" dirty="0">
                <a:latin typeface="+mn-lt"/>
                <a:cs typeface="Times New Roman" pitchFamily="18" charset="0"/>
              </a:rPr>
              <a:t>- </a:t>
            </a:r>
            <a:r>
              <a:rPr lang="en-US" sz="2400" dirty="0">
                <a:latin typeface="+mn-lt"/>
                <a:cs typeface="Times New Roman" pitchFamily="18" charset="0"/>
              </a:rPr>
              <a:t>uppermost layer of </a:t>
            </a:r>
            <a:r>
              <a:rPr lang="en-US" sz="2400" b="1" u="sng" dirty="0">
                <a:latin typeface="+mn-lt"/>
                <a:cs typeface="Times New Roman" pitchFamily="18" charset="0"/>
              </a:rPr>
              <a:t>dead</a:t>
            </a:r>
            <a:r>
              <a:rPr lang="en-US" sz="2400" dirty="0">
                <a:latin typeface="+mn-lt"/>
                <a:cs typeface="Times New Roman" pitchFamily="18" charset="0"/>
              </a:rPr>
              <a:t> cells</a:t>
            </a:r>
          </a:p>
          <a:p>
            <a:pPr indent="457200"/>
            <a:r>
              <a:rPr lang="en-US" sz="2400" dirty="0">
                <a:latin typeface="+mn-lt"/>
                <a:cs typeface="Times New Roman" pitchFamily="18" charset="0"/>
              </a:rPr>
              <a:t>		      contains the tough, waterproof protein </a:t>
            </a:r>
            <a:r>
              <a:rPr lang="en-US" sz="2400" b="1" u="sng" dirty="0">
                <a:latin typeface="+mn-lt"/>
                <a:cs typeface="Times New Roman" pitchFamily="18" charset="0"/>
              </a:rPr>
              <a:t>keratin</a:t>
            </a:r>
          </a:p>
          <a:p>
            <a:pPr indent="457200"/>
            <a:r>
              <a:rPr lang="en-US" sz="2400" dirty="0">
                <a:latin typeface="+mn-lt"/>
                <a:cs typeface="Times New Roman" pitchFamily="18" charset="0"/>
              </a:rPr>
              <a:t> 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lucidum</a:t>
            </a:r>
            <a:r>
              <a:rPr lang="en-US" sz="2400" i="1" dirty="0">
                <a:latin typeface="+mn-lt"/>
                <a:cs typeface="Times New Roman" pitchFamily="18" charset="0"/>
              </a:rPr>
              <a:t>- (</a:t>
            </a:r>
            <a:r>
              <a:rPr lang="en-US" sz="2400" u="sng" dirty="0">
                <a:latin typeface="+mn-lt"/>
                <a:cs typeface="Times New Roman" pitchFamily="18" charset="0"/>
              </a:rPr>
              <a:t>only</a:t>
            </a:r>
            <a:r>
              <a:rPr lang="en-US" sz="2400" dirty="0">
                <a:latin typeface="+mn-lt"/>
                <a:cs typeface="Times New Roman" pitchFamily="18" charset="0"/>
              </a:rPr>
              <a:t> in “thick skin”)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granulosum</a:t>
            </a:r>
            <a:r>
              <a:rPr lang="en-US" sz="2400" i="1" dirty="0">
                <a:latin typeface="+mn-lt"/>
                <a:cs typeface="Times New Roman" pitchFamily="18" charset="0"/>
              </a:rPr>
              <a:t>-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i="1" dirty="0">
                <a:latin typeface="+mn-lt"/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spinosum</a:t>
            </a:r>
            <a:r>
              <a:rPr lang="en-US" sz="2400" i="1" dirty="0">
                <a:latin typeface="+mn-lt"/>
                <a:cs typeface="Times New Roman" pitchFamily="18" charset="0"/>
              </a:rPr>
              <a:t>- </a:t>
            </a:r>
          </a:p>
          <a:p>
            <a:pPr indent="457200" eaLnBrk="0" hangingPunct="0"/>
            <a:r>
              <a:rPr lang="en-US" sz="2400" i="1" dirty="0">
                <a:latin typeface="+mn-lt"/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basale</a:t>
            </a:r>
            <a:r>
              <a:rPr lang="en-US" sz="2400" i="1" dirty="0">
                <a:latin typeface="+mn-lt"/>
                <a:cs typeface="Times New Roman" pitchFamily="18" charset="0"/>
              </a:rPr>
              <a:t>-</a:t>
            </a:r>
            <a:r>
              <a:rPr lang="en-US" sz="2400" dirty="0">
                <a:latin typeface="+mn-lt"/>
                <a:cs typeface="Times New Roman" pitchFamily="18" charset="0"/>
              </a:rPr>
              <a:t> where mitosis occurs, the “newest skin”</a:t>
            </a: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		 </a:t>
            </a:r>
            <a:r>
              <a:rPr lang="en-US" sz="2400" dirty="0" err="1">
                <a:latin typeface="+mn-lt"/>
                <a:cs typeface="Times New Roman" pitchFamily="18" charset="0"/>
              </a:rPr>
              <a:t>melanocytes</a:t>
            </a:r>
            <a:r>
              <a:rPr lang="en-US" sz="2400" dirty="0">
                <a:latin typeface="+mn-lt"/>
                <a:cs typeface="Times New Roman" pitchFamily="18" charset="0"/>
              </a:rPr>
              <a:t> here pigment the skin</a:t>
            </a:r>
          </a:p>
          <a:p>
            <a:pPr indent="457200" eaLnBrk="0" hangingPunct="0"/>
            <a:r>
              <a:rPr lang="en-US" sz="2400" dirty="0"/>
              <a:t>				</a:t>
            </a:r>
          </a:p>
        </p:txBody>
      </p:sp>
      <p:pic>
        <p:nvPicPr>
          <p:cNvPr id="8196" name="Picture 11" descr="e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4713"/>
            <a:ext cx="914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ric\Documents\human bio\integumentary system\skin 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9100"/>
            <a:ext cx="50292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b="1" dirty="0" smtClean="0"/>
              <a:t>Dermis- </a:t>
            </a:r>
            <a:r>
              <a:rPr lang="en-US" dirty="0" smtClean="0"/>
              <a:t>mostly connective tissue (collagen and </a:t>
            </a:r>
            <a:r>
              <a:rPr lang="en-US" dirty="0" err="1" smtClean="0"/>
              <a:t>elastin</a:t>
            </a:r>
            <a:r>
              <a:rPr lang="en-US" dirty="0" smtClean="0"/>
              <a:t> fibers) and highly vascular 	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dirty="0" smtClean="0"/>
              <a:t>contains the following: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572000" y="1327974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400" dirty="0">
                <a:latin typeface="+mn-lt"/>
                <a:cs typeface="Times New Roman" pitchFamily="18" charset="0"/>
              </a:rPr>
              <a:t>-sweat glands</a:t>
            </a: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-sebaceous glands: produce 	oil (near hair follicles)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-hair follicles : epithelial 	“tubes” that grow hair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-hair: made of keratin 	(protein) &amp; melanin 	(pigment)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</a:t>
            </a:r>
            <a:r>
              <a:rPr lang="en-US" sz="2400" dirty="0" err="1">
                <a:latin typeface="+mn-lt"/>
                <a:cs typeface="Times New Roman" pitchFamily="18" charset="0"/>
              </a:rPr>
              <a:t>arrector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pili</a:t>
            </a:r>
            <a:r>
              <a:rPr lang="en-US" sz="2400" dirty="0">
                <a:latin typeface="+mn-lt"/>
                <a:cs typeface="Times New Roman" pitchFamily="18" charset="0"/>
              </a:rPr>
              <a:t> muscle: make 	hair stand up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-sensory receptors: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(nerve endings)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0" y="1295400"/>
            <a:ext cx="9155113" cy="4297363"/>
            <a:chOff x="-1" y="838200"/>
            <a:chExt cx="9154339" cy="4297680"/>
          </a:xfrm>
        </p:grpSpPr>
        <p:pic>
          <p:nvPicPr>
            <p:cNvPr id="11268" name="Picture 6" descr="http://www.exploringnature.org/graphics/anatomy/sensory%20organs.jpg">
              <a:hlinkClick r:id="" action="ppaction://noaction">
                <a:snd r:embed="rId2" name="push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838200"/>
              <a:ext cx="5314596" cy="4297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69" name="Picture 4" descr="http://www.bio.miami.edu/~cmallery/150/neuro/c7.49.3.ski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7325" y="838200"/>
              <a:ext cx="3887013" cy="4297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+mn-lt"/>
                <a:ea typeface="+mn-lt"/>
                <a:cs typeface="+mn-lt"/>
              </a:rPr>
              <a:t>Nerve ending of the skin- </a:t>
            </a:r>
            <a:r>
              <a:rPr lang="en-US" sz="2800" kern="0" dirty="0">
                <a:latin typeface="+mn-lt"/>
                <a:ea typeface="+mn-lt"/>
                <a:cs typeface="+mn-lt"/>
              </a:rPr>
              <a:t>(</a:t>
            </a:r>
            <a:r>
              <a:rPr lang="en-US" sz="2800" kern="0" dirty="0" err="1">
                <a:latin typeface="+mn-lt"/>
                <a:ea typeface="+mn-lt"/>
                <a:cs typeface="+mn-lt"/>
              </a:rPr>
              <a:t>cutaneous</a:t>
            </a:r>
            <a:r>
              <a:rPr lang="en-US" sz="2800" kern="0" dirty="0">
                <a:latin typeface="+mn-lt"/>
                <a:ea typeface="+mn-lt"/>
                <a:cs typeface="+mn-lt"/>
              </a:rPr>
              <a:t> sensory receptors)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There are receptors for: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Cold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Hot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Pain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Tickle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Itch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Pressure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Light Touch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cf-online.com/german/25_d/images25_d/swea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23749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http://z.hubpages.com/u/291290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191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C:\Users\Eric\Documents\human bio\integumentary system\follicle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606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http://pds7.egloos.com/pds/200802/12/36/e0091436_47b0f581cf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4196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371</TotalTime>
  <Words>208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Human</vt:lpstr>
      <vt:lpstr>Integumentary System (Ch. 6)</vt:lpstr>
      <vt:lpstr>Functions of skin:</vt:lpstr>
      <vt:lpstr>Slide 3</vt:lpstr>
      <vt:lpstr>Slide 4</vt:lpstr>
      <vt:lpstr>Structure of skin:</vt:lpstr>
      <vt:lpstr>Slide 6</vt:lpstr>
      <vt:lpstr>Slide 7</vt:lpstr>
      <vt:lpstr>Slide 8</vt:lpstr>
      <vt:lpstr>Slide 9</vt:lpstr>
      <vt:lpstr>Slide 10</vt:lpstr>
      <vt:lpstr>Thick vs. Thin Skin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Eric Peterson</dc:creator>
  <cp:lastModifiedBy>petereri</cp:lastModifiedBy>
  <cp:revision>39</cp:revision>
  <dcterms:created xsi:type="dcterms:W3CDTF">2009-10-19T02:32:35Z</dcterms:created>
  <dcterms:modified xsi:type="dcterms:W3CDTF">2010-10-27T16:30:15Z</dcterms:modified>
</cp:coreProperties>
</file>