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2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57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4CCF4-501D-47E0-9FB9-232AA70531C8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46AA-EE01-4022-9774-9760CFD15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94DC92-F433-4DA0-8CDE-0877DD875E4C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698212-FDAB-40FC-8AF9-66B6B7C32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.ilstu.edu/flash/synapse_1.sw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Ch. 12 – Nerve Cells</a:t>
            </a:r>
            <a:endParaRPr lang="en-US" dirty="0"/>
          </a:p>
        </p:txBody>
      </p:sp>
      <p:pic>
        <p:nvPicPr>
          <p:cNvPr id="3074" name="Picture 2" descr="http://assets.transductions.net/2010/02/neur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81800" cy="537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650558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White matter-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nerve tissue containing fatty myelin (axons)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Gray matter-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nerve tissue without myelin (cell bodies)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79" name="Picture 3" descr="http://www.nlm.nih.gov/medlineplus/ency/images/ency/fullsize/18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4286249" cy="3429000"/>
          </a:xfrm>
          <a:prstGeom prst="rect">
            <a:avLst/>
          </a:prstGeom>
          <a:noFill/>
        </p:spPr>
      </p:pic>
      <p:pic>
        <p:nvPicPr>
          <p:cNvPr id="24581" name="Picture 5" descr="http://www.free-ed.net/sweethaven/MedTech/NurseCare/fig91902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71" y="3505200"/>
            <a:ext cx="4335756" cy="2971800"/>
          </a:xfrm>
          <a:prstGeom prst="rect">
            <a:avLst/>
          </a:prstGeom>
          <a:noFill/>
        </p:spPr>
      </p:pic>
      <p:pic>
        <p:nvPicPr>
          <p:cNvPr id="24583" name="Picture 7" descr="http://teachers.egfi-k12.org/wp-content/uploads/2009/12/Human_brain_right_dissected_lateral_view_descrip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33800"/>
            <a:ext cx="4391025" cy="2777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Neurons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classified by number of extensions from the cell body: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endParaRPr lang="en-US" dirty="0" smtClean="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5602" name="Picture 2" descr="http://fau.pearlashes.com/anatomy/Chapter%2017/Chapter%2017_files/Copy%20of%20brain-neuron-ty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724400" cy="3416865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371600" y="5138730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811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multipolar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many extensions – (motor neuron)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811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bipolar – two extensions – (interneuron)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81100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unipolar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one extension – (sensory neuron)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811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pyramidal- pyramid shape cell body (brain neuron)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Nerve Repair: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340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-most </a:t>
            </a:r>
            <a:r>
              <a:rPr lang="en-US" sz="2400" u="sng" dirty="0" err="1" smtClean="0"/>
              <a:t>glial</a:t>
            </a:r>
            <a:r>
              <a:rPr lang="en-US" sz="2400" dirty="0" smtClean="0"/>
              <a:t> cells can replace/repair themselves</a:t>
            </a:r>
          </a:p>
          <a:p>
            <a:r>
              <a:rPr lang="en-US" sz="2400" dirty="0" smtClean="0"/>
              <a:t>-</a:t>
            </a:r>
            <a:r>
              <a:rPr lang="en-US" sz="2400" u="sng" dirty="0" smtClean="0"/>
              <a:t>Neuron</a:t>
            </a:r>
            <a:r>
              <a:rPr lang="en-US" sz="2400" dirty="0" smtClean="0"/>
              <a:t> repair is EXTREMELY limited </a:t>
            </a:r>
            <a:r>
              <a:rPr lang="en-US" sz="2000" dirty="0" smtClean="0"/>
              <a:t>(none if cell body is damaged)  </a:t>
            </a:r>
          </a:p>
          <a:p>
            <a:endParaRPr lang="en-US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endParaRPr lang="en-US" dirty="0" smtClean="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6626" name="Picture 2" descr="S:\Science\Human Bio\Human Bio- pictures\nervous system\ch7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9" y="1512849"/>
            <a:ext cx="4235776" cy="4343400"/>
          </a:xfrm>
          <a:prstGeom prst="rect">
            <a:avLst/>
          </a:prstGeom>
          <a:noFill/>
        </p:spPr>
      </p:pic>
      <p:pic>
        <p:nvPicPr>
          <p:cNvPr id="26628" name="Picture 4" descr="http://www.neuroanatomie.at/uploads/pics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944" y="1512848"/>
            <a:ext cx="4629149" cy="4343401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6019800"/>
            <a:ext cx="8518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-stem cell therapy for paralysis is hopeful! (been done in rats)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66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u="sng" dirty="0" smtClean="0"/>
              <a:t>Nerve Signal Transmission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6477000" cy="633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Nerve signals travel by impulses called </a:t>
            </a:r>
            <a:r>
              <a:rPr lang="en-US" sz="2400" i="1" dirty="0" smtClean="0"/>
              <a:t>action potentials</a:t>
            </a:r>
            <a:r>
              <a:rPr lang="en-US" sz="2400" dirty="0" smtClean="0"/>
              <a:t> – (waves of electrical excitation)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requires electrical ­</a:t>
            </a:r>
            <a:r>
              <a:rPr lang="en-US" sz="2400" i="1" dirty="0" smtClean="0"/>
              <a:t>membrane resting potential</a:t>
            </a:r>
            <a:r>
              <a:rPr lang="en-US" sz="2400" dirty="0" smtClean="0"/>
              <a:t> – charge difference between inside/outside of cell membrane (like a battery +/-)</a:t>
            </a:r>
          </a:p>
          <a:p>
            <a:pPr lvl="0"/>
            <a:r>
              <a:rPr lang="en-US" sz="2400" dirty="0" smtClean="0"/>
              <a:t>this is a </a:t>
            </a:r>
            <a:r>
              <a:rPr lang="en-US" sz="2400" i="1" dirty="0" smtClean="0"/>
              <a:t> polarized</a:t>
            </a:r>
            <a:r>
              <a:rPr lang="en-US" sz="2400" dirty="0" smtClean="0"/>
              <a:t> cell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6146" name="Picture 2" descr="http://people.eku.edu/ritchisong/301images/Neuron_action_potent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61522"/>
            <a:ext cx="3733800" cy="2894352"/>
          </a:xfrm>
          <a:prstGeom prst="rect">
            <a:avLst/>
          </a:prstGeom>
          <a:noFill/>
        </p:spPr>
      </p:pic>
      <p:pic>
        <p:nvPicPr>
          <p:cNvPr id="6147" name="Picture 3" descr="S:\Science\Human Bio\Human Bio- pictures\nervous system\action potential\action_potential_propa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446" y="916425"/>
            <a:ext cx="2789555" cy="55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8862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Electrical resting potential is created by the Na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/K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pump.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pumps Na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OUT and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against concentration gradient (requires energy in the form of ATP)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KEY!: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only 2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come in for every 3 Na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out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This creates cell interior that is negative compared to exterior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Cell interior is -70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millivolts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compared to outside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http://faculty.southwest.tn.edu/rburkett/GB1-os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77" y="334538"/>
            <a:ext cx="4532677" cy="3395326"/>
          </a:xfrm>
          <a:prstGeom prst="rect">
            <a:avLst/>
          </a:prstGeom>
          <a:noFill/>
        </p:spPr>
      </p:pic>
      <p:pic>
        <p:nvPicPr>
          <p:cNvPr id="5124" name="Picture 4" descr="http://faculty.southwest.tn.edu/rburkett/GB1-os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3385"/>
            <a:ext cx="4547189" cy="3406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Nerve Transmission-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11430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process starts when a neurotransmitter molecule crosses a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synapse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between neuron-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neuron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when a sensory neuron is stimulated.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This signal opens membrane gates allowing Na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to surge in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depolarizing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the neuron (making it more positive)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if depolarization is strong enough, more Na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gates open and  impulse travels down axon as an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action potential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(peaks at +30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milivolt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signal travels from dendrite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cell body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axon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5.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channels then open behind the action potential allowing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out to re-polarize the cell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6.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action potential reaches end of axon stimulating neurotransmitter to be released to next neuron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an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effector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Wingdings" pitchFamily="2" charset="2"/>
              </a:rPr>
              <a:t> (muscle, gland,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:\Science\Human Bio\Human Bio- pictures\nervous system\action potential\NB_IonFl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5107"/>
            <a:ext cx="6553200" cy="483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u="sng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Saltatory</a:t>
            </a:r>
            <a:r>
              <a:rPr lang="en-US" sz="4400" u="sng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Conduction-</a:t>
            </a:r>
            <a:r>
              <a:rPr lang="en-US" sz="4400" u="sng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n-US" sz="4400" u="sng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44196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Saltatory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Conduction-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action potential can “leap” down the axon to 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nodes of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Ranvier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between the Schwann cell thereby allowing it to travel much faster.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3" name="Picture 1" descr="S:\Science\Human Bio\Human Bio- pictures\nervous system\action potential\saltatory_cond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924800" cy="333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Neurotransmitters-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Necessary for communication across the gap between neurons and continuation the signal.</a:t>
            </a:r>
          </a:p>
          <a:p>
            <a:r>
              <a:rPr lang="en-US" sz="3200" dirty="0" smtClean="0"/>
              <a:t>There are many neurotransmitters depending on location and job in the NS.  (see table 12-2)</a:t>
            </a:r>
          </a:p>
          <a:p>
            <a:r>
              <a:rPr lang="en-US" sz="3200" dirty="0" smtClean="0"/>
              <a:t>Some inhibit nerve cells rather than excite them</a:t>
            </a:r>
          </a:p>
          <a:p>
            <a:r>
              <a:rPr lang="en-US" sz="3200" dirty="0" smtClean="0"/>
              <a:t>Imbalances of these cause problems (i.e. serotonin= depression, Dopamine=motor control, psychosis etc.)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www.mind.ilstu.edu/flash/synapse_1.swf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~cmallery/150/neuro/c7.48.1.neurotransmit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732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Organization of the Nervous System (3 Ways to Organize):</a:t>
            </a:r>
            <a:endParaRPr lang="en-US" u="sng" dirty="0"/>
          </a:p>
        </p:txBody>
      </p:sp>
      <p:pic>
        <p:nvPicPr>
          <p:cNvPr id="3" name="Picture 2" descr="S:\Science\Human Bio\Human Bio- pictures\nervous system\n.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5238750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1447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CNS vs. PNS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9050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Central Nervous System </a:t>
            </a:r>
            <a:r>
              <a:rPr lang="en-US" sz="2000" dirty="0" smtClean="0"/>
              <a:t>= ONLY cells that begin AND end in the brain and spinal cord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7338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Peripheral  Nervous System </a:t>
            </a:r>
            <a:r>
              <a:rPr lang="en-US" sz="2000" dirty="0" smtClean="0"/>
              <a:t>= Nerve tissue of the outer regions</a:t>
            </a:r>
          </a:p>
          <a:p>
            <a:r>
              <a:rPr lang="en-US" sz="2000" dirty="0" smtClean="0"/>
              <a:t>	-originating in brain =</a:t>
            </a:r>
          </a:p>
          <a:p>
            <a:r>
              <a:rPr lang="en-US" sz="2000" dirty="0" smtClean="0"/>
              <a:t>		cranial nerves</a:t>
            </a:r>
          </a:p>
          <a:p>
            <a:endParaRPr lang="en-US" sz="2000" dirty="0" smtClean="0"/>
          </a:p>
          <a:p>
            <a:r>
              <a:rPr lang="en-US" sz="2000" dirty="0" smtClean="0"/>
              <a:t>	-originating in spine=</a:t>
            </a:r>
          </a:p>
          <a:p>
            <a:r>
              <a:rPr lang="en-US" sz="2000" dirty="0" smtClean="0"/>
              <a:t>		spinal nerves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Science\Human Bio\Human Bio- pictures\nervous system\arc_reflex%20a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5745109" cy="3921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Afferent Division vs. Efferent Division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1066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afferent division</a:t>
            </a:r>
            <a:r>
              <a:rPr lang="en-US" sz="2400" dirty="0" smtClean="0"/>
              <a:t>= all “incoming” </a:t>
            </a:r>
            <a:r>
              <a:rPr lang="en-US" sz="2400" u="sng" dirty="0" smtClean="0"/>
              <a:t>sensory</a:t>
            </a:r>
            <a:r>
              <a:rPr lang="en-US" sz="2400" dirty="0" smtClean="0"/>
              <a:t> pathways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943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efferent division</a:t>
            </a:r>
            <a:r>
              <a:rPr lang="en-US" sz="2400" dirty="0" smtClean="0"/>
              <a:t>= all “outgoing” </a:t>
            </a:r>
            <a:r>
              <a:rPr lang="en-US" sz="2400" u="sng" dirty="0" smtClean="0"/>
              <a:t>motor</a:t>
            </a:r>
            <a:r>
              <a:rPr lang="en-US" sz="2400" dirty="0" smtClean="0"/>
              <a:t> pathways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Somatic (SNS) vs. Autonomic (ANS)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1600200"/>
            <a:ext cx="3810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Somatic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coordinates movement of skeletal muscle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 voluntary movements are SNS (and some involuntary)</a:t>
            </a:r>
          </a:p>
          <a:p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5122" name="Picture 2" descr="http://www2.fcsconline.org/staff/gradyt/nerv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2976696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Autonomic:  </a:t>
            </a:r>
            <a:r>
              <a:rPr lang="en-US" sz="2000" dirty="0" smtClean="0"/>
              <a:t>coordinates smooth muscle, cardiac muscle, glands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Involuntary control</a:t>
            </a:r>
            <a:endParaRPr lang="en-US" sz="2000" u="sng" dirty="0" smtClean="0"/>
          </a:p>
          <a:p>
            <a:r>
              <a:rPr lang="en-US" sz="2000" dirty="0" smtClean="0"/>
              <a:t>	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914400"/>
            <a:ext cx="9144000" cy="5388528"/>
            <a:chOff x="685800" y="1143000"/>
            <a:chExt cx="8915400" cy="5159928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1143000"/>
              <a:ext cx="891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/>
                <a:t>Efferent ANS: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u="sng" dirty="0" smtClean="0"/>
                <a:t>Sympathetic</a:t>
              </a:r>
              <a:r>
                <a:rPr lang="en-US" sz="2000" dirty="0" smtClean="0"/>
                <a:t> responds to immediate threat (“fight or flight”)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u="sng" dirty="0" smtClean="0"/>
                <a:t>Parasympathetic</a:t>
              </a:r>
              <a:r>
                <a:rPr lang="en-US" sz="2000" dirty="0" smtClean="0"/>
                <a:t> coordinates normal resting activity (“rest &amp; repair”)</a:t>
              </a:r>
            </a:p>
            <a:p>
              <a:r>
                <a:rPr lang="en-US" sz="2000" dirty="0" smtClean="0"/>
                <a:t>	</a:t>
              </a:r>
              <a:endParaRPr lang="en-US" sz="2000" dirty="0"/>
            </a:p>
          </p:txBody>
        </p:sp>
        <p:pic>
          <p:nvPicPr>
            <p:cNvPr id="4098" name="Picture 2" descr="http://www.wickersham.us/anne/images/autonomic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6112" y="2133600"/>
              <a:ext cx="5098088" cy="4169328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762000" y="63246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Afferent ANS:</a:t>
            </a:r>
            <a:r>
              <a:rPr lang="en-US" sz="2000" dirty="0" smtClean="0"/>
              <a:t> called visceral sensory division  (viscera=internal organs)	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u="sng" dirty="0" smtClean="0"/>
              <a:t>Reflex Arc</a:t>
            </a:r>
            <a:endParaRPr lang="en-US" u="sng" dirty="0"/>
          </a:p>
        </p:txBody>
      </p:sp>
      <p:pic>
        <p:nvPicPr>
          <p:cNvPr id="20482" name="Picture 2" descr="http://apbrwww5.apsu.edu/thompsonj/anatomy%20&amp;%20physiology/2010/2010%20exam%20reviews/exam%204%20review/reflex.arc.fig.13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68" y="685800"/>
            <a:ext cx="8789032" cy="20594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819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sensory receptor </a:t>
            </a:r>
            <a:r>
              <a:rPr lang="en-US" sz="2000" b="1" u="sng" dirty="0" smtClean="0"/>
              <a:t>senses</a:t>
            </a:r>
            <a:r>
              <a:rPr lang="en-US" sz="2000" dirty="0" smtClean="0"/>
              <a:t> stimulus </a:t>
            </a:r>
            <a:r>
              <a:rPr lang="en-US" sz="2000" dirty="0" smtClean="0">
                <a:sym typeface="Wingdings" pitchFamily="2" charset="2"/>
              </a:rPr>
              <a:t> afferent neuron carries signal to CNS </a:t>
            </a:r>
          </a:p>
          <a:p>
            <a:r>
              <a:rPr lang="en-US" sz="2000" dirty="0" smtClean="0">
                <a:sym typeface="Wingdings" pitchFamily="2" charset="2"/>
              </a:rPr>
              <a:t> interneuron in CNS (</a:t>
            </a:r>
            <a:r>
              <a:rPr lang="en-US" sz="2000" b="1" u="sng" dirty="0" smtClean="0">
                <a:sym typeface="Wingdings" pitchFamily="2" charset="2"/>
              </a:rPr>
              <a:t>integrator</a:t>
            </a:r>
            <a:r>
              <a:rPr lang="en-US" sz="2000" dirty="0" smtClean="0">
                <a:sym typeface="Wingdings" pitchFamily="2" charset="2"/>
              </a:rPr>
              <a:t>) transmits signal to efferent neuron  </a:t>
            </a:r>
          </a:p>
          <a:p>
            <a:r>
              <a:rPr lang="en-US" sz="2000" dirty="0" smtClean="0">
                <a:sym typeface="Wingdings" pitchFamily="2" charset="2"/>
              </a:rPr>
              <a:t> efferent neuron stimulates the </a:t>
            </a:r>
            <a:r>
              <a:rPr lang="en-US" sz="2000" b="1" u="sng" dirty="0" err="1" smtClean="0">
                <a:sym typeface="Wingdings" pitchFamily="2" charset="2"/>
              </a:rPr>
              <a:t>effector</a:t>
            </a:r>
            <a:r>
              <a:rPr lang="en-US" sz="2000" dirty="0" smtClean="0">
                <a:sym typeface="Wingdings" pitchFamily="2" charset="2"/>
              </a:rPr>
              <a:t> (muscle, gland, organ)  </a:t>
            </a:r>
            <a:r>
              <a:rPr lang="en-US" sz="2000" dirty="0" err="1" smtClean="0">
                <a:sym typeface="Wingdings" pitchFamily="2" charset="2"/>
              </a:rPr>
              <a:t>effector</a:t>
            </a:r>
            <a:r>
              <a:rPr lang="en-US" sz="2000" dirty="0" smtClean="0">
                <a:sym typeface="Wingdings" pitchFamily="2" charset="2"/>
              </a:rPr>
              <a:t> performs the necessary response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pic>
        <p:nvPicPr>
          <p:cNvPr id="3074" name="Picture 2" descr="http://farm2.static.flickr.com/1107/5140362433_73f52a44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6541401" cy="21851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76200" y="63246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reflexes DO NOT REQUIRE THE BRAIN. (you become aware afterwards)	</a:t>
            </a:r>
            <a:endParaRPr lang="en-US" sz="2000" dirty="0"/>
          </a:p>
        </p:txBody>
      </p:sp>
      <p:sp>
        <p:nvSpPr>
          <p:cNvPr id="7" name="&quot;No&quot; Symbol 6"/>
          <p:cNvSpPr/>
          <p:nvPr/>
        </p:nvSpPr>
        <p:spPr>
          <a:xfrm>
            <a:off x="2514600" y="5334000"/>
            <a:ext cx="914400" cy="914400"/>
          </a:xfrm>
          <a:prstGeom prst="noSmoking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1905000" y="4419600"/>
            <a:ext cx="457200" cy="762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42345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DUMB!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Nerve cells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</a:t>
            </a:r>
            <a:r>
              <a:rPr lang="en-US" sz="2000" b="1" u="sng" dirty="0" smtClean="0"/>
              <a:t>Neurons</a:t>
            </a:r>
            <a:r>
              <a:rPr lang="en-US" sz="2000" dirty="0" smtClean="0"/>
              <a:t>- excitable and conduct impulses (see handout for structure)</a:t>
            </a:r>
            <a:endParaRPr lang="en-US" sz="2000" dirty="0"/>
          </a:p>
        </p:txBody>
      </p:sp>
      <p:pic>
        <p:nvPicPr>
          <p:cNvPr id="21506" name="Picture 2" descr="S:\Science\Human Bio\Human Bio- pictures\nervous system\nervous\neu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477001" cy="39360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6019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b="1" u="sng" dirty="0" err="1" smtClean="0"/>
              <a:t>Glia</a:t>
            </a:r>
            <a:r>
              <a:rPr lang="en-US" dirty="0" smtClean="0"/>
              <a:t>- support the neurons – make up most of N.S.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academic.kellogg.edu/herbrandsonc/bio201_mckinley/f14-6_cellular_organiza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6400799" cy="48112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77000" y="25908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23900" algn="l"/>
              </a:tabLst>
            </a:pPr>
            <a:r>
              <a:rPr lang="en-US" sz="2000" u="sng" dirty="0" err="1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Astrocytes</a:t>
            </a:r>
            <a:r>
              <a:rPr lang="en-US" sz="2000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- star shape, cover capillaries in brain to form “blood/brain barrier”</a:t>
            </a:r>
            <a:endParaRPr lang="en-US" sz="2000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8498" y="4493941"/>
            <a:ext cx="2819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23900" algn="l"/>
              </a:tabLst>
            </a:pPr>
            <a:r>
              <a:rPr lang="en-US" sz="2000" u="sng" dirty="0" err="1" smtClean="0"/>
              <a:t>Ependymal</a:t>
            </a:r>
            <a:r>
              <a:rPr lang="en-US" sz="2000" dirty="0" smtClean="0"/>
              <a:t> cells-  produce cerebrospinal fluid  - ciliated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endParaRPr lang="en-US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85" y="40888"/>
            <a:ext cx="6477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Book Antiqua" pitchFamily="18" charset="0"/>
              <a:buChar char="•"/>
            </a:pPr>
            <a:r>
              <a:rPr lang="en-US" sz="2000" u="sng" dirty="0" err="1" smtClean="0"/>
              <a:t>Oligodendrocytes</a:t>
            </a:r>
            <a:r>
              <a:rPr lang="en-US" sz="2000" u="sng" dirty="0" smtClean="0"/>
              <a:t>-</a:t>
            </a:r>
            <a:r>
              <a:rPr lang="en-US" sz="2000" dirty="0" smtClean="0"/>
              <a:t> holds nerve fibers together, produces fatty </a:t>
            </a:r>
            <a:r>
              <a:rPr lang="en-US" sz="2000" i="1" dirty="0" smtClean="0"/>
              <a:t>myelin sheath</a:t>
            </a:r>
            <a:r>
              <a:rPr lang="en-US" sz="2000" dirty="0" smtClean="0"/>
              <a:t> in </a:t>
            </a:r>
            <a:r>
              <a:rPr lang="en-US" sz="2000" b="1" u="sng" dirty="0" smtClean="0"/>
              <a:t>C</a:t>
            </a:r>
            <a:r>
              <a:rPr lang="en-US" sz="2000" b="1" dirty="0" smtClean="0"/>
              <a:t>NS.</a:t>
            </a:r>
            <a:endParaRPr lang="en-US" sz="2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endParaRPr lang="en-US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5791200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Book Antiqua" pitchFamily="18" charset="0"/>
              <a:buChar char="•"/>
            </a:pPr>
            <a:r>
              <a:rPr lang="en-US" sz="2000" u="sng" dirty="0" smtClean="0"/>
              <a:t>Microglia</a:t>
            </a:r>
            <a:r>
              <a:rPr lang="en-US" sz="2000" dirty="0" smtClean="0"/>
              <a:t>- destroy microorganisms and debris (“immune cells”)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endParaRPr lang="en-US" dirty="0" smtClean="0">
              <a:latin typeface="Book Antiqua" pitchFamily="18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495800" y="2590800"/>
            <a:ext cx="2057400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181600" y="4343400"/>
            <a:ext cx="1371600" cy="152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876300" y="723900"/>
            <a:ext cx="2438400" cy="23622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3733800" y="4876800"/>
            <a:ext cx="1371600" cy="4572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4702" y="555731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u="sng" dirty="0" smtClean="0"/>
              <a:t>Schwann cells-</a:t>
            </a:r>
            <a:r>
              <a:rPr lang="en-US" sz="2000" dirty="0" smtClean="0"/>
              <a:t> wrap around long nerve fiber in the </a:t>
            </a:r>
            <a:r>
              <a:rPr lang="en-US" sz="2000" b="1" u="sng" dirty="0" smtClean="0"/>
              <a:t>P</a:t>
            </a:r>
            <a:r>
              <a:rPr lang="en-US" sz="2000" b="1" dirty="0" smtClean="0"/>
              <a:t>NS</a:t>
            </a:r>
            <a:r>
              <a:rPr lang="en-US" sz="2000" dirty="0" smtClean="0"/>
              <a:t> to form </a:t>
            </a:r>
            <a:r>
              <a:rPr lang="en-US" sz="2000" i="1" dirty="0" smtClean="0"/>
              <a:t>myelin sheath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:\Science\Human Bio\Human Bio- pictures\nervous system\glial cells\nn0305-262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762000"/>
            <a:ext cx="5029200" cy="42632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558" name="Picture 6" descr="S:\Science\Human Bio\Human Bio- pictures\nervous system\glial cells\schwan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3962400" cy="3962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3556" name="Picture 4" descr="S:\Science\Human Bio\Human Bio- pictures\nervous system\glial cells\oligodendrocyt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52400"/>
            <a:ext cx="3281220" cy="213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419600" y="5240179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Myelin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fatty substance that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insulates “wiring” (axons) to conduct efficiently.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1923</TotalTime>
  <Words>750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Ch. 12 – Nerve Cells</vt:lpstr>
      <vt:lpstr>Organization of the Nervous System (3 Ways to Organize):</vt:lpstr>
      <vt:lpstr>Slide 3</vt:lpstr>
      <vt:lpstr>Slide 4</vt:lpstr>
      <vt:lpstr>Slide 5</vt:lpstr>
      <vt:lpstr>Reflex Arc</vt:lpstr>
      <vt:lpstr>Nerve cells: </vt:lpstr>
      <vt:lpstr>Slide 8</vt:lpstr>
      <vt:lpstr>Slide 9</vt:lpstr>
      <vt:lpstr>Slide 10</vt:lpstr>
      <vt:lpstr>Classification of Neurons</vt:lpstr>
      <vt:lpstr>Nerve Repair:  </vt:lpstr>
      <vt:lpstr>Nerve Signal Transmission</vt:lpstr>
      <vt:lpstr>Slide 14</vt:lpstr>
      <vt:lpstr>Nerve Transmission-</vt:lpstr>
      <vt:lpstr>Slide 16</vt:lpstr>
      <vt:lpstr>Saltatory Conduction- </vt:lpstr>
      <vt:lpstr>Neurotransmitters-</vt:lpstr>
      <vt:lpstr>Slide 19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12 – Nerve Cells</dc:title>
  <dc:creator>profile</dc:creator>
  <cp:lastModifiedBy>petereri</cp:lastModifiedBy>
  <cp:revision>70</cp:revision>
  <dcterms:created xsi:type="dcterms:W3CDTF">2010-04-01T16:29:28Z</dcterms:created>
  <dcterms:modified xsi:type="dcterms:W3CDTF">2011-04-19T15:57:08Z</dcterms:modified>
</cp:coreProperties>
</file>